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256" r:id="rId5"/>
    <p:sldId id="268" r:id="rId6"/>
    <p:sldId id="266" r:id="rId7"/>
    <p:sldId id="328" r:id="rId8"/>
    <p:sldId id="269" r:id="rId9"/>
    <p:sldId id="270" r:id="rId10"/>
    <p:sldId id="273" r:id="rId11"/>
    <p:sldId id="274" r:id="rId12"/>
    <p:sldId id="329" r:id="rId13"/>
    <p:sldId id="275" r:id="rId14"/>
    <p:sldId id="276" r:id="rId15"/>
    <p:sldId id="277" r:id="rId16"/>
    <p:sldId id="330" r:id="rId17"/>
    <p:sldId id="279" r:id="rId18"/>
    <p:sldId id="280" r:id="rId19"/>
    <p:sldId id="312" r:id="rId20"/>
    <p:sldId id="281" r:id="rId21"/>
    <p:sldId id="282" r:id="rId22"/>
    <p:sldId id="283" r:id="rId23"/>
    <p:sldId id="311" r:id="rId24"/>
    <p:sldId id="286" r:id="rId25"/>
  </p:sldIdLst>
  <p:sldSz cx="12192000"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4" autoAdjust="0"/>
    <p:restoredTop sz="94660"/>
  </p:normalViewPr>
  <p:slideViewPr>
    <p:cSldViewPr>
      <p:cViewPr varScale="1">
        <p:scale>
          <a:sx n="108" d="100"/>
          <a:sy n="108" d="100"/>
        </p:scale>
        <p:origin x="594" y="96"/>
      </p:cViewPr>
      <p:guideLst>
        <p:guide pos="3840"/>
        <p:guide orient="horz" pos="2160"/>
      </p:guideLst>
    </p:cSldViewPr>
  </p:slideViewPr>
  <p:notesTextViewPr>
    <p:cViewPr>
      <p:scale>
        <a:sx n="1" d="1"/>
        <a:sy n="1" d="1"/>
      </p:scale>
      <p:origin x="0" y="0"/>
    </p:cViewPr>
  </p:notesTextViewPr>
  <p:notesViewPr>
    <p:cSldViewPr showGuides="1">
      <p:cViewPr varScale="1">
        <p:scale>
          <a:sx n="87" d="100"/>
          <a:sy n="87" d="100"/>
        </p:scale>
        <p:origin x="384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zh-CN" altLang="en-US"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95386CDC-4A3A-4DFF-AF11-91A439C3A932}" type="datetime1">
              <a:rPr lang="zh-CN" altLang="en-US" smtClean="0">
                <a:latin typeface="微软雅黑" panose="020B0503020204020204" pitchFamily="34" charset="-122"/>
                <a:ea typeface="微软雅黑" panose="020B0503020204020204" pitchFamily="34" charset="-122"/>
              </a:rPr>
              <a:pPr algn="r" rtl="0"/>
              <a:t>2025/9/19</a:t>
            </a:fld>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zh-CN" altLang="en-US" dirty="0"/>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45ACAF8E-318A-4EFE-8633-D9E72ABCE0ED}" type="slidenum">
              <a:rPr lang="en-US" altLang="zh-CN" smtClean="0"/>
              <a:pPr algn="r" rtl="0"/>
              <a:t>‹#›</a:t>
            </a:fld>
            <a:endParaRPr lang="zh-CN" altLang="en-US" dirty="0"/>
          </a:p>
        </p:txBody>
      </p:sp>
    </p:spTree>
    <p:extLst>
      <p:ext uri="{BB962C8B-B14F-4D97-AF65-F5344CB8AC3E}">
        <p14:creationId xmlns:p14="http://schemas.microsoft.com/office/powerpoint/2010/main" val="2406559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微软雅黑" panose="020B0503020204020204" pitchFamily="34" charset="-122"/>
                <a:ea typeface="微软雅黑" panose="020B0503020204020204" pitchFamily="34" charset="-122"/>
              </a:defRPr>
            </a:lvl1pPr>
          </a:lstStyle>
          <a:p>
            <a:fld id="{C90B55CF-1AD3-47AF-86D6-6E83631F639F}" type="datetime1">
              <a:rPr lang="zh-CN" altLang="en-US" smtClean="0"/>
              <a:pPr/>
              <a:t>2025/9/19</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zh-CN" altLang="en-US" noProof="0"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微软雅黑" panose="020B0503020204020204" pitchFamily="34" charset="-122"/>
                <a:ea typeface="微软雅黑" panose="020B0503020204020204" pitchFamily="34" charset="-122"/>
              </a:defRPr>
            </a:lvl1pPr>
          </a:lstStyle>
          <a:p>
            <a:fld id="{5EE2CF44-2B13-41B4-A334-1CDF534EEBBF}" type="slidenum">
              <a:rPr lang="en-US" altLang="zh-CN" smtClean="0"/>
              <a:pPr/>
              <a:t>‹#›</a:t>
            </a:fld>
            <a:endParaRPr lang="zh-CN" altLang="en-US" dirty="0"/>
          </a:p>
        </p:txBody>
      </p:sp>
    </p:spTree>
    <p:extLst>
      <p:ext uri="{BB962C8B-B14F-4D97-AF65-F5344CB8AC3E}">
        <p14:creationId xmlns:p14="http://schemas.microsoft.com/office/powerpoint/2010/main" val="445385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4.jpeg"/><Relationship Id="rId4" Type="http://schemas.microsoft.com/office/2007/relationships/hdphoto" Target="../media/hdphoto2.wdp"/></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876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926613-E212-4283-A109-1047F575E83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20FCCF7-91AF-4488-BFA5-45DE30B07713}"/>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4" name="页脚占位符 3">
            <a:extLst>
              <a:ext uri="{FF2B5EF4-FFF2-40B4-BE49-F238E27FC236}">
                <a16:creationId xmlns:a16="http://schemas.microsoft.com/office/drawing/2014/main" id="{FED24BBE-A908-401B-AD9A-BBEBD7755AD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888C5693-8256-4AFA-A211-742BFCA29A66}"/>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358667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0B1CF22-B3F8-4D5C-B657-A0E58DC9D6D8}"/>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3" name="页脚占位符 2">
            <a:extLst>
              <a:ext uri="{FF2B5EF4-FFF2-40B4-BE49-F238E27FC236}">
                <a16:creationId xmlns:a16="http://schemas.microsoft.com/office/drawing/2014/main" id="{4D397AEA-9042-441C-9B91-7BAF451A4C6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10353A2-0E5A-4534-BDAD-A1628FBFC9EC}"/>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2998053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8CAE1B-9C20-403F-A219-B6B0A236B59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45E0BCD-C1CB-411E-B4C9-3999F82447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042E25D0-3B74-4E9D-9156-67E87C0347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C76D4574-6176-4877-98D4-F4F825FC64D0}"/>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9DC18B3E-DDA9-4598-BC73-C1A1F53080C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5268A15-A146-4CCE-A0C5-FFA152FAD89A}"/>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3272633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F141CF-0460-4616-81B5-781810CE7C5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FD6B7D9B-81DD-403B-A4E2-864113D577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FF46331-3A74-4A24-9F23-437A853FA5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6B0DF3F8-A1B5-45B7-BAB1-0770291A044E}"/>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1D8EAE57-9839-497D-8785-E882620114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4A6B436-C6DB-4AF8-8AFC-4CFBAB2E53BD}"/>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2696320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95D591-26E4-472C-BB40-D29D1EE5DE5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038BB3E0-0530-41F0-B74A-15B865FF885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F82FDFA-0C2A-47A7-9E32-4383A9C98250}"/>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78598FB7-79E2-457A-9D47-8585B2DB9F7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A41AB63-D7E5-47A7-89AB-0275978094C8}"/>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3276509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D8741E0-7DF5-417F-A2FE-F045AA69066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562E35FD-4EA7-4D28-8ACB-D60BC6AA4C9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C6F56C7-A764-4948-9BE8-B830ADA72C79}"/>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FCE8EC7D-659A-4F8E-8777-86BD9CCB5C3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ED6CA2C-D532-4CCE-B4E3-AD9F3F6B548B}"/>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2245648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84013"/>
          </a:xfrm>
          <a:prstGeom prst="rect">
            <a:avLst/>
          </a:prstGeom>
          <a:noFill/>
        </p:spPr>
        <p:txBody>
          <a:bodyPr vert="eaVert" wrap="none" rtlCol="0">
            <a:spAutoFit/>
          </a:bodyPr>
          <a:lstStyle/>
          <a:p>
            <a:r>
              <a:rPr lang="zh-CN" altLang="en-US" sz="7200" dirty="0">
                <a:solidFill>
                  <a:srgbClr val="AD6126"/>
                </a:solidFill>
                <a:latin typeface="微软雅黑" panose="020B0503020204020204" pitchFamily="34" charset="-122"/>
                <a:ea typeface="微软雅黑" panose="020B0503020204020204" pitchFamily="34"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extLst>
      <p:ext uri="{BB962C8B-B14F-4D97-AF65-F5344CB8AC3E}">
        <p14:creationId xmlns:p14="http://schemas.microsoft.com/office/powerpoint/2010/main" val="4135008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id="{3AA0A5FA-DDC3-4F7C-8BBC-21AEFDB1EC12}"/>
              </a:ext>
            </a:extLst>
          </p:cNvPr>
          <p:cNvGrpSpPr/>
          <p:nvPr userDrawn="1"/>
        </p:nvGrpSpPr>
        <p:grpSpPr>
          <a:xfrm>
            <a:off x="676275" y="549275"/>
            <a:ext cx="995344" cy="524782"/>
            <a:chOff x="0" y="-359"/>
            <a:chExt cx="1070518" cy="488225"/>
          </a:xfrm>
        </p:grpSpPr>
        <p:sp>
          <p:nvSpPr>
            <p:cNvPr id="8" name="矩形 7">
              <a:extLst>
                <a:ext uri="{FF2B5EF4-FFF2-40B4-BE49-F238E27FC236}">
                  <a16:creationId xmlns:a16="http://schemas.microsoft.com/office/drawing/2014/main" id="{B82E570C-A29B-40B7-A682-10B890ED81CB}"/>
                </a:ext>
              </a:extLst>
            </p:cNvPr>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id="{01B33C23-AE5F-4F77-92C0-6B7DB51D8F93}"/>
                </a:ext>
              </a:extLst>
            </p:cNvPr>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id="{D61949F0-F125-4254-83B6-3B762ECD6823}"/>
                </a:ext>
              </a:extLst>
            </p:cNvPr>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6941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2025/9/19</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6134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B1685C-61C8-44EC-B5D6-D709507849D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6B6106B6-5386-4CF3-ABAB-634E3A5B8B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424B837-90EE-495F-92FA-4C925AF9E81D}"/>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57596F23-8F6E-4286-9769-3A28E04347F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79F0AE1-CFE4-4DE9-8DE0-D854F8A954A6}"/>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3036072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8C9ABA5-8F62-4C0F-A504-226312E41CF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15CF5B1-F87C-4901-94F0-7BB2B26DAE5E}"/>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9602576-2C8B-4C17-82F9-5612514ACD75}"/>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35AE718C-0B25-444F-A87B-5D8DCD99C88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AE09AB-A341-4093-9ECB-AFE749F3DDAB}"/>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3978397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09745F-904E-4CEF-B0F9-4377BEB5312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169AA16-015C-4CBF-8A16-A089527D43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2BF3B13F-48DE-4E4B-868F-14E8E5927DEA}"/>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5" name="页脚占位符 4">
            <a:extLst>
              <a:ext uri="{FF2B5EF4-FFF2-40B4-BE49-F238E27FC236}">
                <a16:creationId xmlns:a16="http://schemas.microsoft.com/office/drawing/2014/main" id="{048A2FF6-E46C-493B-8FC5-B358748DEA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553516C-858C-4497-9FCC-8FBD24A39921}"/>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204427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88AA879-5CBA-4725-A617-B0A447493AB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8C45320-E07E-441A-BA26-C235E9B02A4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FE1BBC90-FDF2-47D6-8FF5-464D57E752A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BC307C72-C8BC-4F06-B412-B933708DDB2B}"/>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6" name="页脚占位符 5">
            <a:extLst>
              <a:ext uri="{FF2B5EF4-FFF2-40B4-BE49-F238E27FC236}">
                <a16:creationId xmlns:a16="http://schemas.microsoft.com/office/drawing/2014/main" id="{B6A52943-188E-4707-8360-C01B63B7593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40C1C3F-22F2-47FD-B5E9-D503A89B6445}"/>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3546747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C179E9-79A2-447E-A91B-FFE13C5D659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3294651-ACF6-49E9-91DF-50253CB495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0F9A1CB6-5E0C-4A64-B46C-2872816115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70C6125F-768B-49BA-89CE-56D3391776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CDB2F42-5C47-495B-A507-36A1AACA81B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AED3FFE-5E3B-422F-BE6B-338E050B14F4}"/>
              </a:ext>
            </a:extLst>
          </p:cNvPr>
          <p:cNvSpPr>
            <a:spLocks noGrp="1"/>
          </p:cNvSpPr>
          <p:nvPr>
            <p:ph type="dt" sz="half" idx="10"/>
          </p:nvPr>
        </p:nvSpPr>
        <p:spPr/>
        <p:txBody>
          <a:bodyPr/>
          <a:lstStyle/>
          <a:p>
            <a:fld id="{DE25EC62-8E76-48A4-AB84-A4799B6E5880}" type="datetimeFigureOut">
              <a:rPr lang="zh-CN" altLang="en-US" smtClean="0"/>
              <a:t>2025/9/19</a:t>
            </a:fld>
            <a:endParaRPr lang="zh-CN" altLang="en-US"/>
          </a:p>
        </p:txBody>
      </p:sp>
      <p:sp>
        <p:nvSpPr>
          <p:cNvPr id="8" name="页脚占位符 7">
            <a:extLst>
              <a:ext uri="{FF2B5EF4-FFF2-40B4-BE49-F238E27FC236}">
                <a16:creationId xmlns:a16="http://schemas.microsoft.com/office/drawing/2014/main" id="{3D289721-F88D-4661-9D34-D925DAFD106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919B757-0376-42DF-875C-43B04D057158}"/>
              </a:ext>
            </a:extLst>
          </p:cNvPr>
          <p:cNvSpPr>
            <a:spLocks noGrp="1"/>
          </p:cNvSpPr>
          <p:nvPr>
            <p:ph type="sldNum" sz="quarter" idx="12"/>
          </p:nvPr>
        </p:nvSpPr>
        <p:spPr/>
        <p:txBody>
          <a:bodyPr/>
          <a:lstStyle/>
          <a:p>
            <a:fld id="{179F2886-C3E9-497A-AB3B-7ED3F9B7F09C}" type="slidenum">
              <a:rPr lang="zh-CN" altLang="en-US" smtClean="0"/>
              <a:t>‹#›</a:t>
            </a:fld>
            <a:endParaRPr lang="zh-CN" altLang="en-US"/>
          </a:p>
        </p:txBody>
      </p:sp>
    </p:spTree>
    <p:extLst>
      <p:ext uri="{BB962C8B-B14F-4D97-AF65-F5344CB8AC3E}">
        <p14:creationId xmlns:p14="http://schemas.microsoft.com/office/powerpoint/2010/main" val="2950430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23149C83-D576-475F-9684-F02F4F6CDA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4CC1DA70-94B9-4B70-B90F-9300691FB9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8D2AFF60-F21E-44F4-B1F1-13CB52334C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DE25EC62-8E76-48A4-AB84-A4799B6E5880}" type="datetimeFigureOut">
              <a:rPr lang="zh-CN" altLang="en-US" smtClean="0"/>
              <a:pPr/>
              <a:t>2025/9/19</a:t>
            </a:fld>
            <a:endParaRPr lang="zh-CN" altLang="en-US" dirty="0"/>
          </a:p>
        </p:txBody>
      </p:sp>
      <p:sp>
        <p:nvSpPr>
          <p:cNvPr id="5" name="页脚占位符 4">
            <a:extLst>
              <a:ext uri="{FF2B5EF4-FFF2-40B4-BE49-F238E27FC236}">
                <a16:creationId xmlns:a16="http://schemas.microsoft.com/office/drawing/2014/main" id="{EC558A0B-71DF-45B6-971F-A6ED1573C0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a:extLst>
              <a:ext uri="{FF2B5EF4-FFF2-40B4-BE49-F238E27FC236}">
                <a16:creationId xmlns:a16="http://schemas.microsoft.com/office/drawing/2014/main" id="{2F223A6B-CA91-4548-A80F-05806ADA7B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179F2886-C3E9-497A-AB3B-7ED3F9B7F09C}" type="slidenum">
              <a:rPr lang="zh-CN" altLang="en-US" smtClean="0"/>
              <a:pPr/>
              <a:t>‹#›</a:t>
            </a:fld>
            <a:endParaRPr lang="zh-CN" altLang="en-US" dirty="0"/>
          </a:p>
        </p:txBody>
      </p:sp>
    </p:spTree>
    <p:extLst>
      <p:ext uri="{BB962C8B-B14F-4D97-AF65-F5344CB8AC3E}">
        <p14:creationId xmlns:p14="http://schemas.microsoft.com/office/powerpoint/2010/main" val="2285041196"/>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51F2260-7741-47A8-AE1B-6AD0CA4E2570}"/>
              </a:ext>
            </a:extLst>
          </p:cNvPr>
          <p:cNvSpPr/>
          <p:nvPr/>
        </p:nvSpPr>
        <p:spPr>
          <a:xfrm>
            <a:off x="0" y="2391540"/>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latin typeface="微软雅黑" panose="020B0503020204020204" pitchFamily="34" charset="-122"/>
              <a:ea typeface="微软雅黑" panose="020B0503020204020204" pitchFamily="34" charset="-122"/>
            </a:endParaRPr>
          </a:p>
        </p:txBody>
      </p:sp>
      <p:sp>
        <p:nvSpPr>
          <p:cNvPr id="2" name="标题 1"/>
          <p:cNvSpPr>
            <a:spLocks noGrp="1"/>
          </p:cNvSpPr>
          <p:nvPr>
            <p:ph type="ctrTitle" idx="4294967295"/>
          </p:nvPr>
        </p:nvSpPr>
        <p:spPr>
          <a:xfrm>
            <a:off x="1415480" y="4089846"/>
            <a:ext cx="9865096" cy="923330"/>
          </a:xfrm>
          <a:noFill/>
        </p:spPr>
        <p:txBody>
          <a:bodyPr wrap="square" rtlCol="0">
            <a:spAutoFit/>
          </a:bodyPr>
          <a:lstStyle/>
          <a:p>
            <a:r>
              <a:rPr lang="zh-CN" altLang="en-US" sz="6000" b="1" dirty="0">
                <a:solidFill>
                  <a:schemeClr val="bg1"/>
                </a:solidFill>
                <a:latin typeface="微软雅黑" panose="020B0503020204020204" pitchFamily="34" charset="-122"/>
                <a:ea typeface="微软雅黑" panose="020B0503020204020204" pitchFamily="34" charset="-122"/>
                <a:cs typeface="+mn-cs"/>
              </a:rPr>
              <a:t>第</a:t>
            </a:r>
            <a:r>
              <a:rPr lang="en-US" altLang="zh-CN" sz="6000" b="1" dirty="0">
                <a:solidFill>
                  <a:schemeClr val="bg1"/>
                </a:solidFill>
                <a:latin typeface="微软雅黑" panose="020B0503020204020204" pitchFamily="34" charset="-122"/>
                <a:ea typeface="微软雅黑" panose="020B0503020204020204" pitchFamily="34" charset="-122"/>
                <a:cs typeface="+mn-cs"/>
              </a:rPr>
              <a:t>1</a:t>
            </a:r>
            <a:r>
              <a:rPr lang="zh-CN" altLang="en-US" sz="6000" b="1" dirty="0">
                <a:solidFill>
                  <a:schemeClr val="bg1"/>
                </a:solidFill>
                <a:latin typeface="微软雅黑" panose="020B0503020204020204" pitchFamily="34" charset="-122"/>
                <a:ea typeface="微软雅黑" panose="020B0503020204020204" pitchFamily="34" charset="-122"/>
                <a:cs typeface="+mn-cs"/>
              </a:rPr>
              <a:t>章</a:t>
            </a:r>
            <a:r>
              <a:rPr lang="en-US" altLang="zh-CN" sz="6000" b="1" dirty="0">
                <a:solidFill>
                  <a:schemeClr val="bg1"/>
                </a:solidFill>
                <a:latin typeface="微软雅黑" panose="020B0503020204020204" pitchFamily="34" charset="-122"/>
                <a:ea typeface="微软雅黑" panose="020B0503020204020204" pitchFamily="34" charset="-122"/>
                <a:cs typeface="+mn-cs"/>
              </a:rPr>
              <a:t>  </a:t>
            </a:r>
            <a:r>
              <a:rPr lang="zh-CN" altLang="zh-CN" sz="6000" b="1" dirty="0">
                <a:solidFill>
                  <a:schemeClr val="bg1"/>
                </a:solidFill>
                <a:cs typeface="+mn-cs"/>
              </a:rPr>
              <a:t>电气制图的基础知识</a:t>
            </a:r>
            <a:endParaRPr lang="zh-CN" altLang="en-US" sz="6000" b="1" dirty="0">
              <a:solidFill>
                <a:schemeClr val="bg1"/>
              </a:solidFill>
              <a:cs typeface="+mn-cs"/>
            </a:endParaRPr>
          </a:p>
        </p:txBody>
      </p:sp>
      <p:pic>
        <p:nvPicPr>
          <p:cNvPr id="5" name="图片 4">
            <a:extLst>
              <a:ext uri="{FF2B5EF4-FFF2-40B4-BE49-F238E27FC236}">
                <a16:creationId xmlns:a16="http://schemas.microsoft.com/office/drawing/2014/main" id="{B807DBEF-9DFA-4868-97DA-BEAF398BA6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extLst>
      <p:ext uri="{BB962C8B-B14F-4D97-AF65-F5344CB8AC3E}">
        <p14:creationId xmlns:p14="http://schemas.microsoft.com/office/powerpoint/2010/main" val="242453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027548" y="2457475"/>
            <a:ext cx="8136904" cy="961289"/>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电气工程图中，各元件、设备、线路及安装方法都是以符号、文字符号和项目符号的形式出现的。下面介绍一下电气工程图的表达方式。</a:t>
            </a:r>
          </a:p>
        </p:txBody>
      </p:sp>
    </p:spTree>
    <p:extLst>
      <p:ext uri="{BB962C8B-B14F-4D97-AF65-F5344CB8AC3E}">
        <p14:creationId xmlns:p14="http://schemas.microsoft.com/office/powerpoint/2010/main" val="2190741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39516" y="2204864"/>
            <a:ext cx="8712968" cy="2346283"/>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在电气工程图中，线路的表达方式可分为：多线表示法、单线表示法以及混合表示法。</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多线表示法</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2.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单线表示法</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3.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混合表示法</a:t>
            </a:r>
          </a:p>
        </p:txBody>
      </p:sp>
      <p:sp>
        <p:nvSpPr>
          <p:cNvPr id="5" name="文本框 4">
            <a:extLst>
              <a:ext uri="{FF2B5EF4-FFF2-40B4-BE49-F238E27FC236}">
                <a16:creationId xmlns:a16="http://schemas.microsoft.com/office/drawing/2014/main" id="{7614A004-0E0E-4CDE-9CA8-6D6D1BF34C7A}"/>
              </a:ext>
            </a:extLst>
          </p:cNvPr>
          <p:cNvSpPr txBox="1"/>
          <p:nvPr/>
        </p:nvSpPr>
        <p:spPr>
          <a:xfrm>
            <a:off x="1642421" y="1564216"/>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1.2.1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线路表示方法</a:t>
            </a:r>
          </a:p>
        </p:txBody>
      </p:sp>
    </p:spTree>
    <p:extLst>
      <p:ext uri="{BB962C8B-B14F-4D97-AF65-F5344CB8AC3E}">
        <p14:creationId xmlns:p14="http://schemas.microsoft.com/office/powerpoint/2010/main" val="758888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009546" y="2276872"/>
            <a:ext cx="8172908" cy="1884618"/>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电气元件表示方法分为集中表示法、半集中表示法和分开表示法等。</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．集中表示法</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．半集中表示法</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．分开表示法</a:t>
            </a:r>
          </a:p>
        </p:txBody>
      </p:sp>
      <p:sp>
        <p:nvSpPr>
          <p:cNvPr id="5" name="文本框 4">
            <a:extLst>
              <a:ext uri="{FF2B5EF4-FFF2-40B4-BE49-F238E27FC236}">
                <a16:creationId xmlns:a16="http://schemas.microsoft.com/office/drawing/2014/main" id="{7614A004-0E0E-4CDE-9CA8-6D6D1BF34C7A}"/>
              </a:ext>
            </a:extLst>
          </p:cNvPr>
          <p:cNvSpPr txBox="1"/>
          <p:nvPr/>
        </p:nvSpPr>
        <p:spPr>
          <a:xfrm>
            <a:off x="2430677" y="1635005"/>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1.2.2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电气元件表示方法</a:t>
            </a:r>
          </a:p>
        </p:txBody>
      </p:sp>
    </p:spTree>
    <p:extLst>
      <p:ext uri="{BB962C8B-B14F-4D97-AF65-F5344CB8AC3E}">
        <p14:creationId xmlns:p14="http://schemas.microsoft.com/office/powerpoint/2010/main" val="4108606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5082B-27CA-A129-0EED-2CF6FC12846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0DC777F-016C-ED6A-93B3-FE34D7C05601}"/>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5BB3A528-2391-DE34-7AB6-333B855749AD}"/>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09C2A9B4-3598-381D-C75E-8D79E43FDE2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7700C459-4531-B4C6-644D-5472A4DF68DD}"/>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A7B62B48-CA36-60AA-214E-7FA9F86E66DD}"/>
              </a:ext>
            </a:extLst>
          </p:cNvPr>
          <p:cNvSpPr/>
          <p:nvPr/>
        </p:nvSpPr>
        <p:spPr>
          <a:xfrm>
            <a:off x="5693018" y="3972975"/>
            <a:ext cx="3877985" cy="830997"/>
          </a:xfrm>
          <a:prstGeom prst="rect">
            <a:avLst/>
          </a:prstGeom>
        </p:spPr>
        <p:txBody>
          <a:bodyPr wrap="none">
            <a:spAutoFit/>
          </a:bodyPr>
          <a:lstStyle/>
          <a:p>
            <a:r>
              <a:rPr lang="zh-CN" altLang="en-US" sz="4800" b="1" dirty="0">
                <a:latin typeface="微软雅黑" panose="020B0503020204020204" pitchFamily="34" charset="-122"/>
                <a:ea typeface="微软雅黑" panose="020B0503020204020204" pitchFamily="34" charset="-122"/>
              </a:rPr>
              <a:t>电气制图规范</a:t>
            </a:r>
          </a:p>
        </p:txBody>
      </p:sp>
      <p:sp>
        <p:nvSpPr>
          <p:cNvPr id="7" name="文本框 6">
            <a:extLst>
              <a:ext uri="{FF2B5EF4-FFF2-40B4-BE49-F238E27FC236}">
                <a16:creationId xmlns:a16="http://schemas.microsoft.com/office/drawing/2014/main" id="{DD001F9E-FFC0-F81A-1995-38BBAF4EB69D}"/>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4104099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195094" y="2255858"/>
            <a:ext cx="7848872" cy="2346283"/>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图幅是指图纸幅面的大小，所有绘制的图形都必须在图框内。</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GB/18135-2000《</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电气工程</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CAD</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制图规则</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包含了电气工程制图图纸幅面及格式的相关规定，绘制电气工程图纸时必须遵照此标准。</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图纸幅面</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2.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图框</a:t>
            </a:r>
          </a:p>
        </p:txBody>
      </p:sp>
      <p:sp>
        <p:nvSpPr>
          <p:cNvPr id="5" name="文本框 4">
            <a:extLst>
              <a:ext uri="{FF2B5EF4-FFF2-40B4-BE49-F238E27FC236}">
                <a16:creationId xmlns:a16="http://schemas.microsoft.com/office/drawing/2014/main" id="{2061006C-47FF-48CA-A078-9584580DA599}"/>
              </a:ext>
            </a:extLst>
          </p:cNvPr>
          <p:cNvSpPr txBox="1"/>
          <p:nvPr/>
        </p:nvSpPr>
        <p:spPr>
          <a:xfrm>
            <a:off x="2195094" y="1553824"/>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1.3.1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图纸格式和幅面尺寸</a:t>
            </a:r>
          </a:p>
        </p:txBody>
      </p:sp>
    </p:spTree>
    <p:extLst>
      <p:ext uri="{BB962C8B-B14F-4D97-AF65-F5344CB8AC3E}">
        <p14:creationId xmlns:p14="http://schemas.microsoft.com/office/powerpoint/2010/main" val="3499571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508326" y="1899515"/>
            <a:ext cx="8476106" cy="961289"/>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电气图中的图线、文字格式也需按照指定的规则进行绘制。</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图线</a:t>
            </a:r>
          </a:p>
        </p:txBody>
      </p:sp>
      <p:sp>
        <p:nvSpPr>
          <p:cNvPr id="5" name="文本框 4">
            <a:extLst>
              <a:ext uri="{FF2B5EF4-FFF2-40B4-BE49-F238E27FC236}">
                <a16:creationId xmlns:a16="http://schemas.microsoft.com/office/drawing/2014/main" id="{2061006C-47FF-48CA-A078-9584580DA599}"/>
              </a:ext>
            </a:extLst>
          </p:cNvPr>
          <p:cNvSpPr txBox="1"/>
          <p:nvPr/>
        </p:nvSpPr>
        <p:spPr>
          <a:xfrm>
            <a:off x="1847218" y="1325959"/>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1.3.2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图线、字体格式</a:t>
            </a:r>
          </a:p>
        </p:txBody>
      </p:sp>
      <p:pic>
        <p:nvPicPr>
          <p:cNvPr id="6" name="图片 5">
            <a:extLst>
              <a:ext uri="{FF2B5EF4-FFF2-40B4-BE49-F238E27FC236}">
                <a16:creationId xmlns:a16="http://schemas.microsoft.com/office/drawing/2014/main" id="{C23F33B0-6655-4F24-8752-6E2B7A61109F}"/>
              </a:ext>
            </a:extLst>
          </p:cNvPr>
          <p:cNvPicPr>
            <a:picLocks noChangeAspect="1"/>
          </p:cNvPicPr>
          <p:nvPr/>
        </p:nvPicPr>
        <p:blipFill>
          <a:blip r:embed="rId2"/>
          <a:stretch>
            <a:fillRect/>
          </a:stretch>
        </p:blipFill>
        <p:spPr>
          <a:xfrm>
            <a:off x="2693467" y="3068960"/>
            <a:ext cx="6805066" cy="3057761"/>
          </a:xfrm>
          <a:prstGeom prst="rect">
            <a:avLst/>
          </a:prstGeom>
        </p:spPr>
      </p:pic>
    </p:spTree>
    <p:extLst>
      <p:ext uri="{BB962C8B-B14F-4D97-AF65-F5344CB8AC3E}">
        <p14:creationId xmlns:p14="http://schemas.microsoft.com/office/powerpoint/2010/main" val="2126203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85F62-248F-56BE-C51B-ADE76E28C882}"/>
            </a:ext>
          </a:extLst>
        </p:cNvPr>
        <p:cNvGrpSpPr/>
        <p:nvPr/>
      </p:nvGrpSpPr>
      <p:grpSpPr>
        <a:xfrm>
          <a:off x="0" y="0"/>
          <a:ext cx="0" cy="0"/>
          <a:chOff x="0" y="0"/>
          <a:chExt cx="0" cy="0"/>
        </a:xfrm>
      </p:grpSpPr>
      <p:sp>
        <p:nvSpPr>
          <p:cNvPr id="4" name="矩形 3">
            <a:extLst>
              <a:ext uri="{FF2B5EF4-FFF2-40B4-BE49-F238E27FC236}">
                <a16:creationId xmlns:a16="http://schemas.microsoft.com/office/drawing/2014/main" id="{48F191A8-55BA-21E4-3837-C70C22D0E67A}"/>
              </a:ext>
            </a:extLst>
          </p:cNvPr>
          <p:cNvSpPr/>
          <p:nvPr/>
        </p:nvSpPr>
        <p:spPr>
          <a:xfrm>
            <a:off x="1508326" y="1899515"/>
            <a:ext cx="8476106" cy="961289"/>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电气图中的图线、文字格式也需按照指定的规则进行绘制。</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2.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文字</a:t>
            </a:r>
          </a:p>
        </p:txBody>
      </p:sp>
      <p:sp>
        <p:nvSpPr>
          <p:cNvPr id="5" name="文本框 4">
            <a:extLst>
              <a:ext uri="{FF2B5EF4-FFF2-40B4-BE49-F238E27FC236}">
                <a16:creationId xmlns:a16="http://schemas.microsoft.com/office/drawing/2014/main" id="{86BFFAC2-4110-4D20-7AE7-898FCDD83694}"/>
              </a:ext>
            </a:extLst>
          </p:cNvPr>
          <p:cNvSpPr txBox="1"/>
          <p:nvPr/>
        </p:nvSpPr>
        <p:spPr>
          <a:xfrm>
            <a:off x="1847218" y="1325959"/>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1.3.2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图线、字体格式</a:t>
            </a:r>
          </a:p>
        </p:txBody>
      </p:sp>
      <p:pic>
        <p:nvPicPr>
          <p:cNvPr id="8" name="图片 7">
            <a:extLst>
              <a:ext uri="{FF2B5EF4-FFF2-40B4-BE49-F238E27FC236}">
                <a16:creationId xmlns:a16="http://schemas.microsoft.com/office/drawing/2014/main" id="{80E6C8EE-79C6-9A5C-A9C5-FE7654F9D32D}"/>
              </a:ext>
            </a:extLst>
          </p:cNvPr>
          <p:cNvPicPr>
            <a:picLocks noChangeAspect="1"/>
          </p:cNvPicPr>
          <p:nvPr/>
        </p:nvPicPr>
        <p:blipFill>
          <a:blip r:embed="rId2"/>
          <a:stretch>
            <a:fillRect/>
          </a:stretch>
        </p:blipFill>
        <p:spPr>
          <a:xfrm>
            <a:off x="2457058" y="2972695"/>
            <a:ext cx="7277884" cy="3115908"/>
          </a:xfrm>
          <a:prstGeom prst="rect">
            <a:avLst/>
          </a:prstGeom>
        </p:spPr>
      </p:pic>
    </p:spTree>
    <p:extLst>
      <p:ext uri="{BB962C8B-B14F-4D97-AF65-F5344CB8AC3E}">
        <p14:creationId xmlns:p14="http://schemas.microsoft.com/office/powerpoint/2010/main" val="485203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644047" y="2051489"/>
            <a:ext cx="8903906" cy="961289"/>
          </a:xfrm>
          <a:prstGeom prst="rect">
            <a:avLst/>
          </a:prstGeom>
        </p:spPr>
        <p:txBody>
          <a:bodyPr wrap="square">
            <a:spAutoFit/>
          </a:bodyPr>
          <a:lstStyle/>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箭头的格式有两种，分别为：开口箭头和实心箭头。开口箭头用来表示能量或信号的传播方向，而实心箭头用于表示指向连接线等对象的指引线。</a:t>
            </a:r>
          </a:p>
        </p:txBody>
      </p:sp>
      <p:sp>
        <p:nvSpPr>
          <p:cNvPr id="5" name="文本框 4">
            <a:extLst>
              <a:ext uri="{FF2B5EF4-FFF2-40B4-BE49-F238E27FC236}">
                <a16:creationId xmlns:a16="http://schemas.microsoft.com/office/drawing/2014/main" id="{2061006C-47FF-48CA-A078-9584580DA599}"/>
              </a:ext>
            </a:extLst>
          </p:cNvPr>
          <p:cNvSpPr txBox="1"/>
          <p:nvPr/>
        </p:nvSpPr>
        <p:spPr>
          <a:xfrm>
            <a:off x="1415480" y="1412776"/>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1.3.3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箭头与指引线</a:t>
            </a:r>
          </a:p>
        </p:txBody>
      </p:sp>
      <p:pic>
        <p:nvPicPr>
          <p:cNvPr id="9235" name="图片 1">
            <a:extLst>
              <a:ext uri="{FF2B5EF4-FFF2-40B4-BE49-F238E27FC236}">
                <a16:creationId xmlns:a16="http://schemas.microsoft.com/office/drawing/2014/main" id="{61327D3C-1DB8-4120-A6AC-EB57597FBF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7608" y="3861048"/>
            <a:ext cx="2952328" cy="754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6" name="图片 1">
            <a:extLst>
              <a:ext uri="{FF2B5EF4-FFF2-40B4-BE49-F238E27FC236}">
                <a16:creationId xmlns:a16="http://schemas.microsoft.com/office/drawing/2014/main" id="{B2CBF479-D716-475C-8F39-BAE13726E2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0901" y="3845222"/>
            <a:ext cx="3343491" cy="754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171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894449" y="2066198"/>
            <a:ext cx="8712968" cy="1866858"/>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导线连接有“</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T”</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形连接和“十”字形连接两种形式。</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T</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形连接可加实心圆点，也可不加实心圆点，如图所示。而“十”字形连接表示两导线相交时必须加实心圆点；表示交叉而不连接的两导线，在交叉处不加实心圆点，如图所示。</a:t>
            </a:r>
          </a:p>
        </p:txBody>
      </p:sp>
      <p:sp>
        <p:nvSpPr>
          <p:cNvPr id="5" name="文本框 4">
            <a:extLst>
              <a:ext uri="{FF2B5EF4-FFF2-40B4-BE49-F238E27FC236}">
                <a16:creationId xmlns:a16="http://schemas.microsoft.com/office/drawing/2014/main" id="{2061006C-47FF-48CA-A078-9584580DA599}"/>
              </a:ext>
            </a:extLst>
          </p:cNvPr>
          <p:cNvSpPr txBox="1"/>
          <p:nvPr/>
        </p:nvSpPr>
        <p:spPr>
          <a:xfrm>
            <a:off x="1894449" y="1405702"/>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1.3.4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导线连接形式表示方式</a:t>
            </a:r>
          </a:p>
        </p:txBody>
      </p:sp>
      <p:pic>
        <p:nvPicPr>
          <p:cNvPr id="10259" name="图片 1">
            <a:extLst>
              <a:ext uri="{FF2B5EF4-FFF2-40B4-BE49-F238E27FC236}">
                <a16:creationId xmlns:a16="http://schemas.microsoft.com/office/drawing/2014/main" id="{5C48B5DC-7180-4D17-ADD0-17E63AF22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6000" b="3000"/>
          <a:stretch>
            <a:fillRect/>
          </a:stretch>
        </p:blipFill>
        <p:spPr bwMode="auto">
          <a:xfrm>
            <a:off x="3071664" y="4266532"/>
            <a:ext cx="3544047" cy="12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0" name="图片 1">
            <a:extLst>
              <a:ext uri="{FF2B5EF4-FFF2-40B4-BE49-F238E27FC236}">
                <a16:creationId xmlns:a16="http://schemas.microsoft.com/office/drawing/2014/main" id="{5BB47258-3DDB-40A9-BA18-6B92D2D125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4112" y="4119144"/>
            <a:ext cx="2376264" cy="139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3550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451484" y="1772816"/>
            <a:ext cx="9325036" cy="3269613"/>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绘制电气元件布置图时，需要注意以下几个方面：</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457200">
              <a:lnSpc>
                <a:spcPct val="150000"/>
              </a:lnSpc>
              <a:buFont typeface="Wingdings" panose="05000000000000000000" pitchFamily="2" charset="2"/>
              <a:buChar char="l"/>
            </a:pPr>
            <a:r>
              <a:rPr lang="zh-CN" altLang="zh-CN" sz="2000" dirty="0">
                <a:solidFill>
                  <a:schemeClr val="tx1">
                    <a:lumMod val="50000"/>
                    <a:lumOff val="50000"/>
                  </a:schemeClr>
                </a:solidFill>
                <a:latin typeface="微软雅黑" panose="020B0503020204020204" pitchFamily="34" charset="-122"/>
                <a:ea typeface="微软雅黑" panose="020B0503020204020204" pitchFamily="34" charset="-122"/>
              </a:rPr>
              <a:t>要考虑元件的体积和重量、体积大、重量大的元件应安装在安装板下方。发热元件应安装在上部，以利于散热。</a:t>
            </a:r>
          </a:p>
          <a:p>
            <a:pPr marL="285750" lvl="0" indent="457200">
              <a:lnSpc>
                <a:spcPct val="150000"/>
              </a:lnSpc>
              <a:buFont typeface="Wingdings" panose="05000000000000000000" pitchFamily="2" charset="2"/>
              <a:buChar char="l"/>
            </a:pPr>
            <a:r>
              <a:rPr lang="zh-CN" altLang="zh-CN" sz="2000" dirty="0">
                <a:solidFill>
                  <a:schemeClr val="tx1">
                    <a:lumMod val="50000"/>
                    <a:lumOff val="50000"/>
                  </a:schemeClr>
                </a:solidFill>
                <a:latin typeface="微软雅黑" panose="020B0503020204020204" pitchFamily="34" charset="-122"/>
                <a:ea typeface="微软雅黑" panose="020B0503020204020204" pitchFamily="34" charset="-122"/>
              </a:rPr>
              <a:t>要注意强电和弱电要分开，同时应注意弱电的屏蔽问题和强电的干扰问题。</a:t>
            </a:r>
          </a:p>
          <a:p>
            <a:pPr marL="285750" lvl="0" indent="457200">
              <a:lnSpc>
                <a:spcPct val="150000"/>
              </a:lnSpc>
              <a:buFont typeface="Wingdings" panose="05000000000000000000" pitchFamily="2" charset="2"/>
              <a:buChar char="l"/>
            </a:pPr>
            <a:r>
              <a:rPr lang="zh-CN" altLang="zh-CN" sz="2000" dirty="0">
                <a:solidFill>
                  <a:schemeClr val="tx1">
                    <a:lumMod val="50000"/>
                    <a:lumOff val="50000"/>
                  </a:schemeClr>
                </a:solidFill>
                <a:latin typeface="微软雅黑" panose="020B0503020204020204" pitchFamily="34" charset="-122"/>
                <a:ea typeface="微软雅黑" panose="020B0503020204020204" pitchFamily="34" charset="-122"/>
              </a:rPr>
              <a:t>要考虑到今后维护和维修的方便性。</a:t>
            </a:r>
          </a:p>
          <a:p>
            <a:pPr marL="285750" lvl="0" indent="457200">
              <a:lnSpc>
                <a:spcPct val="150000"/>
              </a:lnSpc>
              <a:buFont typeface="Wingdings" panose="05000000000000000000" pitchFamily="2" charset="2"/>
              <a:buChar char="l"/>
            </a:pPr>
            <a:r>
              <a:rPr lang="zh-CN" altLang="zh-CN" sz="2000" dirty="0">
                <a:solidFill>
                  <a:schemeClr val="tx1">
                    <a:lumMod val="50000"/>
                    <a:lumOff val="50000"/>
                  </a:schemeClr>
                </a:solidFill>
                <a:latin typeface="微软雅黑" panose="020B0503020204020204" pitchFamily="34" charset="-122"/>
                <a:ea typeface="微软雅黑" panose="020B0503020204020204" pitchFamily="34" charset="-122"/>
              </a:rPr>
              <a:t>要考虑制造和安装的工艺性、外形的美观、结构整齐、操作人员的方便性等。</a:t>
            </a:r>
          </a:p>
          <a:p>
            <a:pPr marL="285750" lvl="0" indent="457200">
              <a:lnSpc>
                <a:spcPct val="150000"/>
              </a:lnSpc>
              <a:buFont typeface="Wingdings" panose="05000000000000000000" pitchFamily="2" charset="2"/>
              <a:buChar char="l"/>
            </a:pPr>
            <a:r>
              <a:rPr lang="zh-CN" altLang="zh-CN" sz="2000" dirty="0">
                <a:solidFill>
                  <a:schemeClr val="tx1">
                    <a:lumMod val="50000"/>
                    <a:lumOff val="50000"/>
                  </a:schemeClr>
                </a:solidFill>
                <a:latin typeface="微软雅黑" panose="020B0503020204020204" pitchFamily="34" charset="-122"/>
                <a:ea typeface="微软雅黑" panose="020B0503020204020204" pitchFamily="34" charset="-122"/>
              </a:rPr>
              <a:t>要考虑元件之间的走线空间以及布线的整齐性等。</a:t>
            </a:r>
          </a:p>
        </p:txBody>
      </p:sp>
      <p:sp>
        <p:nvSpPr>
          <p:cNvPr id="5" name="文本框 4">
            <a:extLst>
              <a:ext uri="{FF2B5EF4-FFF2-40B4-BE49-F238E27FC236}">
                <a16:creationId xmlns:a16="http://schemas.microsoft.com/office/drawing/2014/main" id="{2061006C-47FF-48CA-A078-9584580DA599}"/>
              </a:ext>
            </a:extLst>
          </p:cNvPr>
          <p:cNvSpPr txBox="1"/>
          <p:nvPr/>
        </p:nvSpPr>
        <p:spPr>
          <a:xfrm>
            <a:off x="1793522" y="1196752"/>
            <a:ext cx="4608512" cy="461665"/>
          </a:xfrm>
          <a:prstGeom prst="rect">
            <a:avLst/>
          </a:prstGeom>
          <a:noFill/>
        </p:spPr>
        <p:txBody>
          <a:bodyPr wrap="square" rtlCol="0">
            <a:spAutoFit/>
          </a:bodyPr>
          <a:lstStyle/>
          <a:p>
            <a:r>
              <a:rPr lang="en-US" altLang="zh-CN" sz="2400">
                <a:solidFill>
                  <a:schemeClr val="tx1">
                    <a:lumMod val="50000"/>
                    <a:lumOff val="50000"/>
                  </a:schemeClr>
                </a:solidFill>
                <a:latin typeface="微软雅黑" panose="020B0503020204020204" pitchFamily="34" charset="-122"/>
                <a:ea typeface="微软雅黑" panose="020B0503020204020204" pitchFamily="34" charset="-122"/>
                <a:cs typeface="+mj-cs"/>
              </a:rPr>
              <a:t>1.</a:t>
            </a:r>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3</a:t>
            </a:r>
            <a:r>
              <a:rPr lang="en-US" altLang="zh-CN" sz="2400">
                <a:solidFill>
                  <a:schemeClr val="tx1">
                    <a:lumMod val="50000"/>
                    <a:lumOff val="50000"/>
                  </a:schemeClr>
                </a:solidFill>
                <a:latin typeface="微软雅黑" panose="020B0503020204020204" pitchFamily="34" charset="-122"/>
                <a:ea typeface="微软雅黑" panose="020B0503020204020204" pitchFamily="34" charset="-122"/>
                <a:cs typeface="+mj-cs"/>
              </a:rPr>
              <a:t>.5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元件放置规则</a:t>
            </a:r>
          </a:p>
        </p:txBody>
      </p:sp>
    </p:spTree>
    <p:extLst>
      <p:ext uri="{BB962C8B-B14F-4D97-AF65-F5344CB8AC3E}">
        <p14:creationId xmlns:p14="http://schemas.microsoft.com/office/powerpoint/2010/main" val="112070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F2AF2D1C-DB58-43BC-BE4C-9A2237F1E5CC}"/>
              </a:ext>
            </a:extLst>
          </p:cNvPr>
          <p:cNvSpPr txBox="1"/>
          <p:nvPr/>
        </p:nvSpPr>
        <p:spPr>
          <a:xfrm>
            <a:off x="7392144" y="1844824"/>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6" name="直接连接符 5">
            <a:extLst>
              <a:ext uri="{FF2B5EF4-FFF2-40B4-BE49-F238E27FC236}">
                <a16:creationId xmlns:a16="http://schemas.microsoft.com/office/drawing/2014/main" id="{F94833A4-71E2-46D0-A600-F4B2A265D41C}"/>
              </a:ext>
            </a:extLst>
          </p:cNvPr>
          <p:cNvCxnSpPr/>
          <p:nvPr/>
        </p:nvCxnSpPr>
        <p:spPr>
          <a:xfrm flipH="1">
            <a:off x="7541444" y="1974156"/>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EFA52FAE-4387-47DA-B9CA-5902F01E4BD0}"/>
              </a:ext>
            </a:extLst>
          </p:cNvPr>
          <p:cNvSpPr txBox="1"/>
          <p:nvPr/>
        </p:nvSpPr>
        <p:spPr>
          <a:xfrm>
            <a:off x="7394812" y="2731046"/>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8" name="直接连接符 7">
            <a:extLst>
              <a:ext uri="{FF2B5EF4-FFF2-40B4-BE49-F238E27FC236}">
                <a16:creationId xmlns:a16="http://schemas.microsoft.com/office/drawing/2014/main" id="{6BA92146-0671-4368-9A34-F9F1F0CC876F}"/>
              </a:ext>
            </a:extLst>
          </p:cNvPr>
          <p:cNvCxnSpPr/>
          <p:nvPr/>
        </p:nvCxnSpPr>
        <p:spPr>
          <a:xfrm flipH="1">
            <a:off x="7554513" y="2862385"/>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9" name="文本框 8">
            <a:hlinkClick r:id="rId2" action="ppaction://hlinksldjump"/>
            <a:extLst>
              <a:ext uri="{FF2B5EF4-FFF2-40B4-BE49-F238E27FC236}">
                <a16:creationId xmlns:a16="http://schemas.microsoft.com/office/drawing/2014/main" id="{303B799B-8124-4E3E-B7AB-8859FDF4A857}"/>
              </a:ext>
            </a:extLst>
          </p:cNvPr>
          <p:cNvSpPr txBox="1"/>
          <p:nvPr/>
        </p:nvSpPr>
        <p:spPr>
          <a:xfrm>
            <a:off x="8427863" y="2781588"/>
            <a:ext cx="2749471"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en-US" dirty="0"/>
              <a:t>电气图的基本表示方式</a:t>
            </a:r>
          </a:p>
        </p:txBody>
      </p:sp>
      <p:sp>
        <p:nvSpPr>
          <p:cNvPr id="10" name="文本框 9">
            <a:hlinkClick r:id="rId3" action="ppaction://hlinksldjump"/>
            <a:extLst>
              <a:ext uri="{FF2B5EF4-FFF2-40B4-BE49-F238E27FC236}">
                <a16:creationId xmlns:a16="http://schemas.microsoft.com/office/drawing/2014/main" id="{ADBE2BF3-4267-4CD4-BFBF-825FAFEEA3C3}"/>
              </a:ext>
            </a:extLst>
          </p:cNvPr>
          <p:cNvSpPr txBox="1"/>
          <p:nvPr/>
        </p:nvSpPr>
        <p:spPr>
          <a:xfrm>
            <a:off x="8435123" y="1834415"/>
            <a:ext cx="2492990"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en-US" dirty="0"/>
              <a:t>电气制图的基础知识</a:t>
            </a:r>
          </a:p>
        </p:txBody>
      </p:sp>
      <p:sp>
        <p:nvSpPr>
          <p:cNvPr id="11" name="文本框 10">
            <a:extLst>
              <a:ext uri="{FF2B5EF4-FFF2-40B4-BE49-F238E27FC236}">
                <a16:creationId xmlns:a16="http://schemas.microsoft.com/office/drawing/2014/main" id="{5B487DB4-FDD6-4F4A-A22D-E4B9A74A8B4B}"/>
              </a:ext>
            </a:extLst>
          </p:cNvPr>
          <p:cNvSpPr txBox="1"/>
          <p:nvPr/>
        </p:nvSpPr>
        <p:spPr>
          <a:xfrm>
            <a:off x="7401868" y="3651910"/>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12" name="直接连接符 11">
            <a:extLst>
              <a:ext uri="{FF2B5EF4-FFF2-40B4-BE49-F238E27FC236}">
                <a16:creationId xmlns:a16="http://schemas.microsoft.com/office/drawing/2014/main" id="{A47BFDC8-6961-4065-91C2-014D6693401C}"/>
              </a:ext>
            </a:extLst>
          </p:cNvPr>
          <p:cNvCxnSpPr/>
          <p:nvPr/>
        </p:nvCxnSpPr>
        <p:spPr>
          <a:xfrm flipH="1">
            <a:off x="7511633" y="3798489"/>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3" name="文本框 12">
            <a:hlinkClick r:id="rId4" action="ppaction://hlinksldjump"/>
            <a:extLst>
              <a:ext uri="{FF2B5EF4-FFF2-40B4-BE49-F238E27FC236}">
                <a16:creationId xmlns:a16="http://schemas.microsoft.com/office/drawing/2014/main" id="{96BA2D39-1D78-481B-8785-2E700A175BF3}"/>
              </a:ext>
            </a:extLst>
          </p:cNvPr>
          <p:cNvSpPr txBox="1"/>
          <p:nvPr/>
        </p:nvSpPr>
        <p:spPr>
          <a:xfrm>
            <a:off x="8427430" y="361374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en-US" dirty="0"/>
              <a:t>电气制图规范</a:t>
            </a:r>
          </a:p>
        </p:txBody>
      </p:sp>
    </p:spTree>
    <p:extLst>
      <p:ext uri="{BB962C8B-B14F-4D97-AF65-F5344CB8AC3E}">
        <p14:creationId xmlns:p14="http://schemas.microsoft.com/office/powerpoint/2010/main" val="2633224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667508" y="1196752"/>
            <a:ext cx="8856984" cy="2423304"/>
          </a:xfrm>
          <a:prstGeom prst="rect">
            <a:avLst/>
          </a:prstGeom>
        </p:spPr>
        <p:txBody>
          <a:bodyPr wrap="square">
            <a:spAutoFit/>
          </a:bodyPr>
          <a:lstStyle/>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了解电气识图基础知识</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查阅各类专业电气设计书籍或资料，了解、学习电气识图相关知识，以为后期绘制工程图纸奠定基础。</a:t>
            </a:r>
          </a:p>
          <a:p>
            <a:pPr indent="457200">
              <a:lnSpc>
                <a:spcPct val="150000"/>
              </a:lnSpc>
            </a:pP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．了解电气制图常用绘图软件</a:t>
            </a:r>
          </a:p>
          <a:p>
            <a:pPr indent="457200">
              <a:lnSpc>
                <a:spcPct val="150000"/>
              </a:lnSpc>
            </a:pP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了解电气设计各类制图软件，下载并安装</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AutoCAD2022</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软件</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5" name="文本框 4">
            <a:extLst>
              <a:ext uri="{FF2B5EF4-FFF2-40B4-BE49-F238E27FC236}">
                <a16:creationId xmlns:a16="http://schemas.microsoft.com/office/drawing/2014/main" id="{2061006C-47FF-48CA-A078-9584580DA599}"/>
              </a:ext>
            </a:extLst>
          </p:cNvPr>
          <p:cNvSpPr txBox="1"/>
          <p:nvPr/>
        </p:nvSpPr>
        <p:spPr>
          <a:xfrm>
            <a:off x="1991544" y="620688"/>
            <a:ext cx="2736304" cy="461665"/>
          </a:xfrm>
          <a:prstGeom prst="rect">
            <a:avLst/>
          </a:prstGeom>
          <a:noFill/>
        </p:spPr>
        <p:txBody>
          <a:bodyPr wrap="square" rtlCol="0">
            <a:spAutoFit/>
          </a:bodyPr>
          <a:lstStyle/>
          <a:p>
            <a:r>
              <a:rPr lang="zh-CN"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【课后作业】</a:t>
            </a:r>
          </a:p>
        </p:txBody>
      </p:sp>
      <p:pic>
        <p:nvPicPr>
          <p:cNvPr id="1026" name="Picture 2">
            <a:extLst>
              <a:ext uri="{FF2B5EF4-FFF2-40B4-BE49-F238E27FC236}">
                <a16:creationId xmlns:a16="http://schemas.microsoft.com/office/drawing/2014/main" id="{C2E2090B-9688-4CF1-B7D4-B46EAA136A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5820" y="3647086"/>
            <a:ext cx="3240360" cy="237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935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66AA01D-C23C-4507-A15D-3C049AD75925}"/>
              </a:ext>
            </a:extLst>
          </p:cNvPr>
          <p:cNvSpPr>
            <a:spLocks noGrp="1"/>
          </p:cNvSpPr>
          <p:nvPr>
            <p:ph type="title" idx="4294967295"/>
          </p:nvPr>
        </p:nvSpPr>
        <p:spPr>
          <a:xfrm>
            <a:off x="4776192" y="764704"/>
            <a:ext cx="2639616" cy="717550"/>
          </a:xfrm>
        </p:spPr>
        <p:txBody>
          <a:bodyPr/>
          <a:lstStyle/>
          <a:p>
            <a:r>
              <a:rPr lang="zh-CN" altLang="en-US" dirty="0"/>
              <a:t>章节概述</a:t>
            </a:r>
          </a:p>
        </p:txBody>
      </p:sp>
      <p:sp>
        <p:nvSpPr>
          <p:cNvPr id="5" name="文本框 23">
            <a:extLst>
              <a:ext uri="{FF2B5EF4-FFF2-40B4-BE49-F238E27FC236}">
                <a16:creationId xmlns:a16="http://schemas.microsoft.com/office/drawing/2014/main" id="{EE54E886-62CA-4245-8435-8D571F033F45}"/>
              </a:ext>
            </a:extLst>
          </p:cNvPr>
          <p:cNvSpPr txBox="1"/>
          <p:nvPr/>
        </p:nvSpPr>
        <p:spPr>
          <a:xfrm>
            <a:off x="1787301" y="1713946"/>
            <a:ext cx="8617397" cy="3731278"/>
          </a:xfrm>
          <a:prstGeom prst="rect">
            <a:avLst/>
          </a:prstGeom>
        </p:spPr>
        <p:txBody>
          <a:bodyPr wrap="square">
            <a:spAutoFit/>
          </a:bodyPr>
          <a:lstStyle>
            <a:defPPr rtl="0">
              <a:defRPr lang="zh-CN"/>
            </a:defPPr>
            <a:lvl1pPr indent="457200">
              <a:lnSpc>
                <a:spcPct val="150000"/>
              </a:lnSpc>
              <a:defRPr sz="2000" kern="10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zh-CN" dirty="0"/>
              <a:t>电气设计图主要用于描述电气设备或电气工作原理的工程图纸。在绘制电气图纸时，需要遵循相关的制图规范，以便绘制出符合标准的设计图纸来。本章将着重对电气制图的基础知识进行介绍，其中包括电气图纸的种类、电气符号的构成、线路元件的表达方式以及电气图纸的绘制规范等。</a:t>
            </a:r>
          </a:p>
          <a:p>
            <a:r>
              <a:rPr lang="zh-CN" altLang="zh-CN" dirty="0"/>
              <a:t>知识要点</a:t>
            </a:r>
          </a:p>
          <a:p>
            <a:pPr marL="457200">
              <a:buFont typeface="+mj-lt"/>
              <a:buAutoNum type="arabicPeriod"/>
            </a:pPr>
            <a:r>
              <a:rPr lang="zh-CN" altLang="zh-CN" dirty="0"/>
              <a:t>了解常用电气符号</a:t>
            </a:r>
          </a:p>
          <a:p>
            <a:pPr marL="457200">
              <a:buFont typeface="+mj-lt"/>
              <a:buAutoNum type="arabicPeriod"/>
            </a:pPr>
            <a:r>
              <a:rPr lang="zh-CN" altLang="zh-CN" dirty="0"/>
              <a:t>掌握电气图的基本表示方法</a:t>
            </a:r>
          </a:p>
          <a:p>
            <a:pPr marL="457200">
              <a:buFont typeface="+mj-lt"/>
              <a:buAutoNum type="arabicPeriod"/>
            </a:pPr>
            <a:r>
              <a:rPr lang="zh-CN" altLang="zh-CN" dirty="0"/>
              <a:t>掌握电气制图规范</a:t>
            </a:r>
          </a:p>
        </p:txBody>
      </p:sp>
    </p:spTree>
    <p:extLst>
      <p:ext uri="{BB962C8B-B14F-4D97-AF65-F5344CB8AC3E}">
        <p14:creationId xmlns:p14="http://schemas.microsoft.com/office/powerpoint/2010/main" val="283210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70B88384-905C-4AEA-AE3A-D350425CDA51}"/>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DB31FDBF-267D-4348-9E25-11EC13C47E49}"/>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B1C595BC-2D4F-444E-A885-89D94DB137FB}"/>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9548591C-7FCA-4105-8577-D71609290D98}"/>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E2BF0D4D-E156-4755-AAAF-E8152857EE17}"/>
              </a:ext>
            </a:extLst>
          </p:cNvPr>
          <p:cNvSpPr/>
          <p:nvPr/>
        </p:nvSpPr>
        <p:spPr>
          <a:xfrm>
            <a:off x="5693018" y="3972975"/>
            <a:ext cx="5724644" cy="830997"/>
          </a:xfrm>
          <a:prstGeom prst="rect">
            <a:avLst/>
          </a:prstGeom>
        </p:spPr>
        <p:txBody>
          <a:bodyPr wrap="none">
            <a:spAutoFit/>
          </a:bodyPr>
          <a:lstStyle/>
          <a:p>
            <a:r>
              <a:rPr lang="zh-CN" altLang="en-US" sz="4800" b="1" dirty="0">
                <a:latin typeface="微软雅黑" panose="020B0503020204020204" pitchFamily="34" charset="-122"/>
                <a:ea typeface="微软雅黑" panose="020B0503020204020204" pitchFamily="34" charset="-122"/>
              </a:rPr>
              <a:t>电气制图的基础知识</a:t>
            </a:r>
          </a:p>
        </p:txBody>
      </p:sp>
      <p:sp>
        <p:nvSpPr>
          <p:cNvPr id="7" name="文本框 6">
            <a:extLst>
              <a:ext uri="{FF2B5EF4-FFF2-40B4-BE49-F238E27FC236}">
                <a16:creationId xmlns:a16="http://schemas.microsoft.com/office/drawing/2014/main" id="{738A045C-7173-4332-8A4E-B3E97332A76E}"/>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314369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207568" y="2060848"/>
            <a:ext cx="7776864" cy="1866858"/>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工程主要是研究电力的学科，其中包括发电、变电、输电和配电。而电气工程图纸是将这些电气设备或系统的工作原理，以及相互之间的连接关系以示意图的方式展现出来。下面将对电气工程图的一些种类和常见符号进行简单介绍。</a:t>
            </a:r>
          </a:p>
        </p:txBody>
      </p:sp>
    </p:spTree>
    <p:extLst>
      <p:ext uri="{BB962C8B-B14F-4D97-AF65-F5344CB8AC3E}">
        <p14:creationId xmlns:p14="http://schemas.microsoft.com/office/powerpoint/2010/main" val="3755363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2135560" y="1772816"/>
            <a:ext cx="7776864" cy="3269613"/>
          </a:xfrm>
          <a:prstGeom prst="rect">
            <a:avLst/>
          </a:prstGeom>
          <a:effectLst>
            <a:softEdge rad="25400"/>
          </a:effectLst>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电气图的种类有很多，不同规模的电气图工程图纸，其种类和数量有所不同，不同类别的电气图所表达的工程含义也有所不同。</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457200" indent="-12700">
              <a:lnSpc>
                <a:spcPct val="150000"/>
              </a:lnSpc>
              <a:buAutoNum type="arabicPeriod"/>
            </a:pPr>
            <a:r>
              <a:rPr lang="zh-CN" altLang="en-US"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电气系统图</a:t>
            </a:r>
            <a:endParaRPr lang="en-US" altLang="zh-CN"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457200" indent="-12700">
              <a:lnSpc>
                <a:spcPct val="150000"/>
              </a:lnSpc>
              <a:buAutoNum type="arabicPeriod"/>
            </a:pPr>
            <a:r>
              <a:rPr lang="zh-CN" altLang="en-US"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电气平面图</a:t>
            </a:r>
            <a:endParaRPr lang="en-US" altLang="zh-CN"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457200" indent="-12700">
              <a:lnSpc>
                <a:spcPct val="150000"/>
              </a:lnSpc>
              <a:buAutoNum type="arabicPeriod"/>
            </a:pPr>
            <a:r>
              <a:rPr lang="zh-CN" altLang="en-US"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电路图</a:t>
            </a:r>
            <a:endParaRPr lang="en-US" altLang="zh-CN"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457200" indent="-12700">
              <a:lnSpc>
                <a:spcPct val="150000"/>
              </a:lnSpc>
              <a:buAutoNum type="arabicPeriod"/>
            </a:pPr>
            <a:r>
              <a:rPr lang="zh-CN" altLang="en-US"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安装接线图</a:t>
            </a:r>
            <a:endParaRPr lang="en-US" altLang="zh-CN"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457200" indent="-12700">
              <a:lnSpc>
                <a:spcPct val="150000"/>
              </a:lnSpc>
              <a:buAutoNum type="arabicPeriod"/>
            </a:pPr>
            <a:r>
              <a:rPr lang="zh-CN" altLang="en-US"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其他电气工程图</a:t>
            </a:r>
            <a:r>
              <a:rPr lang="en-US" altLang="zh-CN"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zh-CN" altLang="zh-CN" sz="2000" b="1"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文本框 1">
            <a:extLst>
              <a:ext uri="{FF2B5EF4-FFF2-40B4-BE49-F238E27FC236}">
                <a16:creationId xmlns:a16="http://schemas.microsoft.com/office/drawing/2014/main" id="{9A1CC2A6-7E44-466C-85D0-1761CCAACD0A}"/>
              </a:ext>
            </a:extLst>
          </p:cNvPr>
          <p:cNvSpPr txBox="1"/>
          <p:nvPr/>
        </p:nvSpPr>
        <p:spPr>
          <a:xfrm>
            <a:off x="1978836" y="1093037"/>
            <a:ext cx="4320480"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1.1.1  </a:t>
            </a:r>
            <a:r>
              <a:rPr lang="zh-CN"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电气图的</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种类</a:t>
            </a:r>
            <a:endParaRPr lang="zh-CN"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0650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894560" y="1586924"/>
            <a:ext cx="8402880" cy="986350"/>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下面将以表格的形式罗列了一些在电气工程图中常用的电气图形符号。电阻器、电容器、电感器以及变压器的电气符号，如表所示。</a:t>
            </a:r>
          </a:p>
        </p:txBody>
      </p:sp>
      <p:sp>
        <p:nvSpPr>
          <p:cNvPr id="5" name="文本框 4">
            <a:extLst>
              <a:ext uri="{FF2B5EF4-FFF2-40B4-BE49-F238E27FC236}">
                <a16:creationId xmlns:a16="http://schemas.microsoft.com/office/drawing/2014/main" id="{C69651E6-010F-4E0C-98AF-EF1D0236888F}"/>
              </a:ext>
            </a:extLst>
          </p:cNvPr>
          <p:cNvSpPr txBox="1"/>
          <p:nvPr/>
        </p:nvSpPr>
        <p:spPr>
          <a:xfrm>
            <a:off x="1894560" y="1098839"/>
            <a:ext cx="4608512" cy="461665"/>
          </a:xfrm>
          <a:prstGeom prst="rect">
            <a:avLst/>
          </a:prstGeom>
          <a:noFill/>
        </p:spPr>
        <p:txBody>
          <a:bodyPr wrap="square" rtlCol="0">
            <a:spAutoFit/>
          </a:bodyPr>
          <a:lstStyle/>
          <a:p>
            <a:r>
              <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1.1.2  </a:t>
            </a: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常用电气符号</a:t>
            </a:r>
          </a:p>
        </p:txBody>
      </p:sp>
      <p:pic>
        <p:nvPicPr>
          <p:cNvPr id="3" name="图片 2" descr="表格&#10;&#10;AI 生成的内容可能不正确。">
            <a:extLst>
              <a:ext uri="{FF2B5EF4-FFF2-40B4-BE49-F238E27FC236}">
                <a16:creationId xmlns:a16="http://schemas.microsoft.com/office/drawing/2014/main" id="{71565131-ED2B-5212-C65A-3E9C770496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2191" y="2573274"/>
            <a:ext cx="6367617" cy="3520022"/>
          </a:xfrm>
          <a:prstGeom prst="rect">
            <a:avLst/>
          </a:prstGeom>
        </p:spPr>
      </p:pic>
    </p:spTree>
    <p:extLst>
      <p:ext uri="{BB962C8B-B14F-4D97-AF65-F5344CB8AC3E}">
        <p14:creationId xmlns:p14="http://schemas.microsoft.com/office/powerpoint/2010/main" val="32359424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2EFCA79-F421-4AAC-8E33-594705D667DA}"/>
              </a:ext>
            </a:extLst>
          </p:cNvPr>
          <p:cNvSpPr/>
          <p:nvPr/>
        </p:nvSpPr>
        <p:spPr>
          <a:xfrm>
            <a:off x="1739516" y="1618408"/>
            <a:ext cx="8712968" cy="961289"/>
          </a:xfrm>
          <a:prstGeom prst="rect">
            <a:avLst/>
          </a:prstGeom>
        </p:spPr>
        <p:txBody>
          <a:bodyPr wrap="square">
            <a:spAutoFit/>
          </a:bodyPr>
          <a:lstStyle/>
          <a:p>
            <a:pPr indent="457200">
              <a:lnSpc>
                <a:spcPct val="150000"/>
              </a:lnSpc>
            </a:pP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在</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电气图形符号总则</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中，对各种电气符号的绘制做了详细的规定。按照规定，电气图形符号主要由以下</a:t>
            </a:r>
            <a:r>
              <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13</a:t>
            </a:r>
            <a:r>
              <a:rPr lang="zh-CN" altLang="en-US"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rPr>
              <a:t>个部分组成。</a:t>
            </a:r>
            <a:endParaRPr lang="en-US" altLang="zh-CN" sz="2000" kern="100" dirty="0">
              <a:solidFill>
                <a:schemeClr val="tx1">
                  <a:lumMod val="50000"/>
                  <a:lumOff val="50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文本框 4">
            <a:extLst>
              <a:ext uri="{FF2B5EF4-FFF2-40B4-BE49-F238E27FC236}">
                <a16:creationId xmlns:a16="http://schemas.microsoft.com/office/drawing/2014/main" id="{C69651E6-010F-4E0C-98AF-EF1D0236888F}"/>
              </a:ext>
            </a:extLst>
          </p:cNvPr>
          <p:cNvSpPr txBox="1"/>
          <p:nvPr/>
        </p:nvSpPr>
        <p:spPr>
          <a:xfrm>
            <a:off x="1739516" y="1156743"/>
            <a:ext cx="4608512" cy="461665"/>
          </a:xfrm>
          <a:prstGeom prst="rect">
            <a:avLst/>
          </a:prstGeom>
          <a:noFill/>
        </p:spPr>
        <p:txBody>
          <a:bodyPr wrap="square" rtlCol="0">
            <a:spAutoFit/>
          </a:bodyPr>
          <a:lstStyle/>
          <a:p>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cs typeface="+mj-cs"/>
              </a:rPr>
              <a:t>电气符号分类</a:t>
            </a:r>
          </a:p>
        </p:txBody>
      </p:sp>
      <p:sp>
        <p:nvSpPr>
          <p:cNvPr id="2" name="文本框 1">
            <a:extLst>
              <a:ext uri="{FF2B5EF4-FFF2-40B4-BE49-F238E27FC236}">
                <a16:creationId xmlns:a16="http://schemas.microsoft.com/office/drawing/2014/main" id="{5A6CCE83-BB3D-4418-B248-801D9A65570C}"/>
              </a:ext>
            </a:extLst>
          </p:cNvPr>
          <p:cNvSpPr txBox="1"/>
          <p:nvPr/>
        </p:nvSpPr>
        <p:spPr>
          <a:xfrm>
            <a:off x="1739515" y="2579697"/>
            <a:ext cx="8712968" cy="3513599"/>
          </a:xfrm>
          <a:prstGeom prst="rect">
            <a:avLst/>
          </a:prstGeom>
          <a:noFill/>
        </p:spPr>
        <p:txBody>
          <a:bodyPr wrap="square" numCol="2" spcCol="360000" rtlCol="0">
            <a:normAutofit/>
          </a:bodyPr>
          <a:lstStyle/>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总则</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2.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符号要素、限定符号和其他常用符号</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3.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导线和连接器件</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4.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无源元件</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5.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半导体和电子管</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6.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电能的发生与转换</a:t>
            </a: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7.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开关、控制和保护装置</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8.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测量仪表、灯和信号器件</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9.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电信交换和外围设备</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10.</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电信传输</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11.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建筑安装平面布置图</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12.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二进制逻辑元件</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a:p>
            <a:pPr indent="457200">
              <a:lnSpc>
                <a:spcPct val="150000"/>
              </a:lnSpc>
            </a:pPr>
            <a:r>
              <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rPr>
              <a:t>13. </a:t>
            </a:r>
            <a:r>
              <a:rPr lang="zh-CN" altLang="zh-CN" sz="2000" b="1" dirty="0">
                <a:solidFill>
                  <a:schemeClr val="tx1">
                    <a:lumMod val="50000"/>
                    <a:lumOff val="50000"/>
                  </a:schemeClr>
                </a:solidFill>
                <a:latin typeface="微软雅黑" panose="020B0503020204020204" pitchFamily="34" charset="-122"/>
                <a:ea typeface="微软雅黑" panose="020B0503020204020204" pitchFamily="34" charset="-122"/>
              </a:rPr>
              <a:t>模拟元件</a:t>
            </a:r>
            <a:endParaRPr lang="en-US" altLang="zh-CN"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2703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CA757-6C0B-BDED-2CE3-B6B6EABB1230}"/>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E520B8AF-7559-FB1F-F491-549DA5811B0B}"/>
              </a:ext>
            </a:extLst>
          </p:cNvPr>
          <p:cNvGrpSpPr/>
          <p:nvPr/>
        </p:nvGrpSpPr>
        <p:grpSpPr>
          <a:xfrm>
            <a:off x="2423592" y="3429000"/>
            <a:ext cx="2057222" cy="1809652"/>
            <a:chOff x="5198984" y="1169522"/>
            <a:chExt cx="2057222" cy="1809652"/>
          </a:xfrm>
        </p:grpSpPr>
        <p:sp>
          <p:nvSpPr>
            <p:cNvPr id="3" name="矩形 2">
              <a:extLst>
                <a:ext uri="{FF2B5EF4-FFF2-40B4-BE49-F238E27FC236}">
                  <a16:creationId xmlns:a16="http://schemas.microsoft.com/office/drawing/2014/main" id="{F8143344-EF5F-B768-3C6D-994596E5B974}"/>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AAECA053-BC63-9E41-72C3-E1724B36666D}"/>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 name="矩形 4">
              <a:extLst>
                <a:ext uri="{FF2B5EF4-FFF2-40B4-BE49-F238E27FC236}">
                  <a16:creationId xmlns:a16="http://schemas.microsoft.com/office/drawing/2014/main" id="{EE409E36-252F-7816-3E49-E4514B8F589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6" name="矩形 5">
            <a:extLst>
              <a:ext uri="{FF2B5EF4-FFF2-40B4-BE49-F238E27FC236}">
                <a16:creationId xmlns:a16="http://schemas.microsoft.com/office/drawing/2014/main" id="{6DB62F68-EF4F-7FDC-7868-1F86A8DA8813}"/>
              </a:ext>
            </a:extLst>
          </p:cNvPr>
          <p:cNvSpPr/>
          <p:nvPr/>
        </p:nvSpPr>
        <p:spPr>
          <a:xfrm>
            <a:off x="5693018" y="3972975"/>
            <a:ext cx="6340197" cy="830997"/>
          </a:xfrm>
          <a:prstGeom prst="rect">
            <a:avLst/>
          </a:prstGeom>
        </p:spPr>
        <p:txBody>
          <a:bodyPr wrap="none">
            <a:spAutoFit/>
          </a:bodyPr>
          <a:lstStyle/>
          <a:p>
            <a:r>
              <a:rPr lang="zh-CN" altLang="en-US" sz="4800" b="1" dirty="0">
                <a:latin typeface="微软雅黑" panose="020B0503020204020204" pitchFamily="34" charset="-122"/>
                <a:ea typeface="微软雅黑" panose="020B0503020204020204" pitchFamily="34" charset="-122"/>
              </a:rPr>
              <a:t>电气图的基本表示方式</a:t>
            </a:r>
          </a:p>
        </p:txBody>
      </p:sp>
      <p:sp>
        <p:nvSpPr>
          <p:cNvPr id="7" name="文本框 6">
            <a:extLst>
              <a:ext uri="{FF2B5EF4-FFF2-40B4-BE49-F238E27FC236}">
                <a16:creationId xmlns:a16="http://schemas.microsoft.com/office/drawing/2014/main" id="{2FC43550-F897-E373-31E9-5089944336C6}"/>
              </a:ext>
            </a:extLst>
          </p:cNvPr>
          <p:cNvSpPr txBox="1"/>
          <p:nvPr/>
        </p:nvSpPr>
        <p:spPr>
          <a:xfrm>
            <a:off x="273622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8163171"/>
      </p:ext>
    </p:extLst>
  </p:cSld>
  <p:clrMapOvr>
    <a:masterClrMapping/>
  </p:clrMapOvr>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1566889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2012-05-23T08:44:00+00:00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TP102901017</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836753</LocLastLocAttemptVersionLookup>
    <IsSearchable xmlns="4873beb7-5857-4685-be1f-d57550cc96cc">true</IsSearchable>
    <TemplateTemplateType xmlns="4873beb7-5857-4685-be1f-d57550cc96cc">PowerPoint Design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REDMOND\v-anij</DisplayName>
        <AccountId>2469</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4098515-0C12-46CF-BC7C-69B4A13CD5FA}">
  <ds:schemaRefs>
    <ds:schemaRef ds:uri="http://purl.org/dc/dcmitype/"/>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4873beb7-5857-4685-be1f-d57550cc96cc"/>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B5C6E15-39DC-470B-9445-F754B94580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46CFF6F-D9AA-4BC0-911A-0A13567719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业务技术电路板设计演示文稿（宽屏）</Template>
  <TotalTime>234</TotalTime>
  <Words>908</Words>
  <Application>Microsoft Office PowerPoint</Application>
  <PresentationFormat>宽屏</PresentationFormat>
  <Paragraphs>82</Paragraphs>
  <Slides>21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微软雅黑</vt:lpstr>
      <vt:lpstr>幼圆</vt:lpstr>
      <vt:lpstr>站酷小薇LOGO体</vt:lpstr>
      <vt:lpstr>Arial</vt:lpstr>
      <vt:lpstr>Candara</vt:lpstr>
      <vt:lpstr>Times New Roman</vt:lpstr>
      <vt:lpstr>Wingdings</vt:lpstr>
      <vt:lpstr>自定义设计方案</vt:lpstr>
      <vt:lpstr>第1章  电气制图的基础知识</vt:lpstr>
      <vt:lpstr>PowerPoint 演示文稿</vt:lpstr>
      <vt:lpstr>章节概述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洗脸 吃着西瓜</cp:lastModifiedBy>
  <cp:revision>7</cp:revision>
  <dcterms:created xsi:type="dcterms:W3CDTF">2018-06-11T07:10:29Z</dcterms:created>
  <dcterms:modified xsi:type="dcterms:W3CDTF">2025-09-19T05:31:48Z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